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463" r:id="rId2"/>
    <p:sldId id="3358" r:id="rId3"/>
    <p:sldId id="3368" r:id="rId4"/>
    <p:sldId id="314" r:id="rId5"/>
    <p:sldId id="338" r:id="rId6"/>
    <p:sldId id="469" r:id="rId7"/>
    <p:sldId id="470" r:id="rId8"/>
    <p:sldId id="377" r:id="rId9"/>
    <p:sldId id="378" r:id="rId10"/>
    <p:sldId id="353" r:id="rId11"/>
    <p:sldId id="354" r:id="rId12"/>
    <p:sldId id="471" r:id="rId13"/>
    <p:sldId id="3369" r:id="rId14"/>
    <p:sldId id="341" r:id="rId15"/>
    <p:sldId id="343" r:id="rId16"/>
    <p:sldId id="375" r:id="rId17"/>
    <p:sldId id="368" r:id="rId18"/>
    <p:sldId id="3371" r:id="rId19"/>
    <p:sldId id="3360" r:id="rId20"/>
    <p:sldId id="3361" r:id="rId21"/>
    <p:sldId id="467" r:id="rId22"/>
    <p:sldId id="3370" r:id="rId23"/>
    <p:sldId id="3362" r:id="rId24"/>
    <p:sldId id="3372" r:id="rId25"/>
    <p:sldId id="3363" r:id="rId26"/>
    <p:sldId id="3365" r:id="rId27"/>
    <p:sldId id="3366" r:id="rId28"/>
    <p:sldId id="3367" r:id="rId29"/>
    <p:sldId id="3374" r:id="rId30"/>
    <p:sldId id="3373"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1/29/20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451025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19</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7</a:t>
            </a:fld>
            <a:endParaRPr lang="en-US" dirty="0"/>
          </a:p>
        </p:txBody>
      </p:sp>
    </p:spTree>
    <p:extLst>
      <p:ext uri="{BB962C8B-B14F-4D97-AF65-F5344CB8AC3E}">
        <p14:creationId xmlns:p14="http://schemas.microsoft.com/office/powerpoint/2010/main" val="131250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10</a:t>
            </a:fld>
            <a:endParaRPr lang="en-US" dirty="0"/>
          </a:p>
        </p:txBody>
      </p:sp>
    </p:spTree>
    <p:extLst>
      <p:ext uri="{BB962C8B-B14F-4D97-AF65-F5344CB8AC3E}">
        <p14:creationId xmlns:p14="http://schemas.microsoft.com/office/powerpoint/2010/main" val="427859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11</a:t>
            </a:fld>
            <a:endParaRPr lang="en-US" dirty="0"/>
          </a:p>
        </p:txBody>
      </p:sp>
    </p:spTree>
    <p:extLst>
      <p:ext uri="{BB962C8B-B14F-4D97-AF65-F5344CB8AC3E}">
        <p14:creationId xmlns:p14="http://schemas.microsoft.com/office/powerpoint/2010/main" val="141673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14</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884106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1/29/20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10</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62749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marL="457200" lvl="1" indent="0">
              <a:lnSpc>
                <a:spcPct val="90000"/>
              </a:lnSpc>
              <a:buNone/>
            </a:pPr>
            <a:r>
              <a:rPr lang="en-US" dirty="0">
                <a:latin typeface="Arial" charset="0"/>
                <a:ea typeface="ＭＳ Ｐゴシック" charset="0"/>
              </a:rPr>
              <a:t> </a:t>
            </a:r>
          </a:p>
          <a:p>
            <a:pPr marL="457200" lvl="1" indent="0">
              <a:lnSpc>
                <a:spcPct val="90000"/>
              </a:lnSpc>
              <a:buNone/>
            </a:pPr>
            <a:r>
              <a:rPr lang="en-US" dirty="0">
                <a:latin typeface="Arial" charset="0"/>
                <a:ea typeface="ＭＳ Ｐゴシック" charset="0"/>
              </a:rPr>
              <a:t>Examples: </a:t>
            </a:r>
          </a:p>
          <a:p>
            <a:pPr lvl="1">
              <a:lnSpc>
                <a:spcPct val="90000"/>
              </a:lnSpc>
            </a:pPr>
            <a:r>
              <a:rPr lang="en-US" dirty="0">
                <a:latin typeface="Arial" charset="0"/>
                <a:ea typeface="ＭＳ Ｐゴシック" charset="0"/>
              </a:rPr>
              <a:t> </a:t>
            </a:r>
            <a:r>
              <a:rPr lang="en-US" dirty="0">
                <a:latin typeface="Consolas" panose="020B0609020204030204" pitchFamily="49" charset="0"/>
                <a:ea typeface="ＭＳ Ｐゴシック" charset="0"/>
                <a:cs typeface="Consolas" panose="020B0609020204030204" pitchFamily="49" charset="0"/>
              </a:rPr>
              <a:t>cd </a:t>
            </a:r>
            <a:r>
              <a:rPr lang="en-US" dirty="0" err="1">
                <a:latin typeface="Consolas" panose="020B0609020204030204" pitchFamily="49" charset="0"/>
                <a:cs typeface="Consolas" panose="020B0609020204030204" pitchFamily="49" charset="0"/>
              </a:rPr>
              <a:t>rcc-kicp</a:t>
            </a:r>
            <a:r>
              <a:rPr lang="en-US" dirty="0">
                <a:latin typeface="Consolas" panose="020B0609020204030204" pitchFamily="49" charset="0"/>
                <a:cs typeface="Consolas" panose="020B0609020204030204" pitchFamily="49" charset="0"/>
              </a:rPr>
              <a:t>/Session_2a_Ex</a:t>
            </a:r>
            <a:endParaRPr lang="en-US" dirty="0">
              <a:latin typeface="Consolas" panose="020B0609020204030204" pitchFamily="49" charset="0"/>
              <a:ea typeface="ＭＳ Ｐゴシック" charset="0"/>
              <a:cs typeface="Consolas" panose="020B0609020204030204" pitchFamily="49" charset="0"/>
            </a:endParaRPr>
          </a:p>
          <a:p>
            <a:pPr lvl="2">
              <a:lnSpc>
                <a:spcPct val="90000"/>
              </a:lnSpc>
            </a:pPr>
            <a:r>
              <a:rPr lang="en-US" sz="2600" dirty="0">
                <a:latin typeface="Arial" charset="0"/>
                <a:ea typeface="ＭＳ Ｐゴシック" charset="0"/>
              </a:rPr>
              <a:t>Compiling</a:t>
            </a:r>
          </a:p>
          <a:p>
            <a:pPr lvl="3">
              <a:lnSpc>
                <a:spcPct val="90000"/>
              </a:lnSpc>
            </a:pPr>
            <a:r>
              <a:rPr lang="en-US" sz="2600" dirty="0" err="1">
                <a:latin typeface="Consolas" panose="020B0609020204030204" pitchFamily="49" charset="0"/>
                <a:ea typeface="ＭＳ Ｐゴシック" charset="0"/>
                <a:cs typeface="Consolas" panose="020B0609020204030204" pitchFamily="49" charset="0"/>
              </a:rPr>
              <a:t>mpicc</a:t>
            </a:r>
            <a:r>
              <a:rPr lang="en-US" sz="2600" dirty="0">
                <a:latin typeface="Consolas" panose="020B0609020204030204" pitchFamily="49" charset="0"/>
                <a:ea typeface="ＭＳ Ｐゴシック" charset="0"/>
                <a:cs typeface="Consolas" panose="020B0609020204030204" pitchFamily="49" charset="0"/>
              </a:rPr>
              <a:t> –o </a:t>
            </a:r>
            <a:r>
              <a:rPr lang="en-US" sz="2600" dirty="0" err="1">
                <a:latin typeface="Consolas" panose="020B0609020204030204" pitchFamily="49" charset="0"/>
                <a:ea typeface="ＭＳ Ｐゴシック" charset="0"/>
                <a:cs typeface="Consolas" panose="020B0609020204030204" pitchFamily="49" charset="0"/>
              </a:rPr>
              <a:t>mpi_hello</a:t>
            </a:r>
            <a:r>
              <a:rPr lang="en-US" sz="2600" dirty="0">
                <a:latin typeface="Consolas" panose="020B0609020204030204" pitchFamily="49" charset="0"/>
                <a:ea typeface="ＭＳ Ｐゴシック" charset="0"/>
                <a:cs typeface="Consolas" panose="020B0609020204030204" pitchFamily="49" charset="0"/>
              </a:rPr>
              <a:t> </a:t>
            </a:r>
            <a:r>
              <a:rPr lang="en-US" sz="2600" dirty="0" err="1">
                <a:latin typeface="Consolas" panose="020B0609020204030204" pitchFamily="49" charset="0"/>
                <a:ea typeface="ＭＳ Ｐゴシック" charset="0"/>
                <a:cs typeface="Consolas" panose="020B0609020204030204" pitchFamily="49" charset="0"/>
              </a:rPr>
              <a:t>mpi_c.c</a:t>
            </a:r>
            <a:endParaRPr lang="en-US" sz="2600" dirty="0">
              <a:latin typeface="Consolas" panose="020B0609020204030204" pitchFamily="49" charset="0"/>
              <a:ea typeface="ＭＳ Ｐゴシック" charset="0"/>
              <a:cs typeface="Consolas" panose="020B0609020204030204" pitchFamily="49" charset="0"/>
            </a:endParaRPr>
          </a:p>
          <a:p>
            <a:pPr marL="914400" lvl="2" indent="0">
              <a:lnSpc>
                <a:spcPct val="90000"/>
              </a:lnSpc>
              <a:buNone/>
            </a:pPr>
            <a:endParaRPr lang="en-US" sz="2600" dirty="0">
              <a:latin typeface="Arial" charset="0"/>
              <a:ea typeface="ＭＳ Ｐゴシック" charset="0"/>
            </a:endParaRPr>
          </a:p>
          <a:p>
            <a:pPr lvl="2">
              <a:lnSpc>
                <a:spcPct val="90000"/>
              </a:lnSpc>
            </a:pPr>
            <a:r>
              <a:rPr lang="en-US" sz="2600" dirty="0">
                <a:latin typeface="Arial" charset="0"/>
                <a:ea typeface="ＭＳ Ｐゴシック" charset="0"/>
              </a:rPr>
              <a:t>Running:      </a:t>
            </a:r>
          </a:p>
          <a:p>
            <a:pPr lvl="3">
              <a:lnSpc>
                <a:spcPct val="90000"/>
              </a:lnSpc>
            </a:pPr>
            <a:r>
              <a:rPr lang="en-US" sz="2600" dirty="0">
                <a:latin typeface="Arial" charset="0"/>
                <a:ea typeface="ＭＳ Ｐゴシック" charset="0"/>
              </a:rPr>
              <a:t> </a:t>
            </a:r>
            <a:r>
              <a:rPr lang="en-US" sz="2600" dirty="0">
                <a:latin typeface="Consolas" panose="020B0609020204030204" pitchFamily="49" charset="0"/>
                <a:ea typeface="ＭＳ Ｐゴシック" charset="0"/>
                <a:cs typeface="Consolas" panose="020B0609020204030204" pitchFamily="49" charset="0"/>
              </a:rPr>
              <a:t>mpirun –np 4 ./</a:t>
            </a:r>
            <a:r>
              <a:rPr lang="en-US" sz="2600" dirty="0" err="1">
                <a:latin typeface="Consolas" panose="020B0609020204030204" pitchFamily="49" charset="0"/>
                <a:ea typeface="ＭＳ Ｐゴシック" charset="0"/>
                <a:cs typeface="Consolas" panose="020B0609020204030204" pitchFamily="49" charset="0"/>
              </a:rPr>
              <a:t>mpi_hello</a:t>
            </a:r>
            <a:endParaRPr lang="en-US" sz="2600" dirty="0">
              <a:latin typeface="Consolas" panose="020B0609020204030204" pitchFamily="49" charset="0"/>
              <a:ea typeface="ＭＳ Ｐゴシック" charset="0"/>
              <a:cs typeface="Consolas" panose="020B0609020204030204" pitchFamily="49" charset="0"/>
            </a:endParaRPr>
          </a:p>
          <a:p>
            <a:pPr marL="1371600" lvl="3" indent="0">
              <a:lnSpc>
                <a:spcPct val="90000"/>
              </a:lnSpc>
              <a:buNone/>
            </a:pPr>
            <a:endParaRPr lang="en-US" sz="2400" dirty="0">
              <a:latin typeface="Arial" charset="0"/>
              <a:ea typeface="ＭＳ Ｐゴシック" charset="0"/>
            </a:endParaRPr>
          </a:p>
          <a:p>
            <a:pPr lvl="2"/>
            <a:endParaRPr lang="en-US" i="1" dirty="0"/>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11</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812603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12</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14</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/Session_2b_Ex/</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84191"/>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19</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7782900" cy="5262979"/>
          </a:xfrm>
          <a:prstGeom prst="rect">
            <a:avLst/>
          </a:prstGeom>
          <a:noFill/>
        </p:spPr>
        <p:txBody>
          <a:bodyPr wrap="none" rtlCol="0">
            <a:spAutoFit/>
          </a:bodyPr>
          <a:lstStyle/>
          <a:p>
            <a:r>
              <a:rPr lang="en-US" sz="2400" dirty="0">
                <a:hlinkClick r:id="rId5"/>
              </a:rPr>
              <a:t>Fitting a model to data  </a:t>
            </a:r>
            <a:r>
              <a:rPr lang="en-US" sz="2400" dirty="0"/>
              <a:t>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--partition=</a:t>
            </a:r>
            <a:r>
              <a:rPr lang="en-US" dirty="0" err="1">
                <a:latin typeface="Consolas" panose="020B0609020204030204" pitchFamily="49" charset="0"/>
                <a:cs typeface="Consolas" panose="020B0609020204030204" pitchFamily="49" charset="0"/>
              </a:rPr>
              <a:t>broadwl</a:t>
            </a:r>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a:t>
            </a:r>
          </a:p>
          <a:p>
            <a:r>
              <a:rPr lang="en-US" dirty="0">
                <a:latin typeface="Consolas" panose="020B0609020204030204" pitchFamily="49" charset="0"/>
                <a:cs typeface="Consolas" panose="020B0609020204030204" pitchFamily="49" charset="0"/>
              </a:rPr>
              <a:t>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a:xfrm>
            <a:off x="552203" y="1021278"/>
            <a:ext cx="8229600" cy="5127271"/>
          </a:xfrm>
        </p:spPr>
        <p:txBody>
          <a:bodyPr>
            <a:normAutofit fontScale="92500" lnSpcReduction="10000"/>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marL="457200" lvl="1" indent="0">
              <a:buNone/>
            </a:pPr>
            <a:endParaRPr lang="en-US" dirty="0"/>
          </a:p>
          <a:p>
            <a:pPr marL="457200" lvl="1" indent="0">
              <a:buNone/>
            </a:pPr>
            <a:r>
              <a:rPr lang="en-US" dirty="0"/>
              <a:t>=&gt;</a:t>
            </a:r>
            <a:r>
              <a:rPr lang="en-US" dirty="0" err="1"/>
              <a:t>broadwl</a:t>
            </a:r>
            <a:r>
              <a:rPr lang="en-US" dirty="0"/>
              <a:t> is the default partition to run jobs</a:t>
            </a:r>
          </a:p>
          <a:p>
            <a:pPr marL="457200" lvl="1" indent="0">
              <a:buNone/>
            </a:pPr>
            <a:endParaRPr lang="en-US" dirty="0"/>
          </a:p>
          <a:p>
            <a:r>
              <a:rPr lang="en-US" dirty="0"/>
              <a:t>Only available to KICP and AA users</a:t>
            </a:r>
          </a:p>
          <a:p>
            <a:pPr lvl="1"/>
            <a:r>
              <a:rPr lang="en-US" dirty="0" err="1"/>
              <a:t>kicpaa</a:t>
            </a:r>
            <a:r>
              <a:rPr lang="en-US" dirty="0"/>
              <a:t> </a:t>
            </a:r>
          </a:p>
          <a:p>
            <a:pPr lvl="1"/>
            <a:r>
              <a:rPr lang="en-US" dirty="0" err="1"/>
              <a:t>kicpaa-gpu</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22</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23</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CFAB-DE20-9C47-8DD3-21201A0D563A}"/>
              </a:ext>
            </a:extLst>
          </p:cNvPr>
          <p:cNvSpPr>
            <a:spLocks noGrp="1"/>
          </p:cNvSpPr>
          <p:nvPr>
            <p:ph type="title"/>
          </p:nvPr>
        </p:nvSpPr>
        <p:spPr/>
        <p:txBody>
          <a:bodyPr/>
          <a:lstStyle/>
          <a:p>
            <a:r>
              <a:rPr lang="en-US" dirty="0"/>
              <a:t>Latency vs Throughput</a:t>
            </a:r>
          </a:p>
        </p:txBody>
      </p:sp>
      <p:sp>
        <p:nvSpPr>
          <p:cNvPr id="4" name="Slide Number Placeholder 3">
            <a:extLst>
              <a:ext uri="{FF2B5EF4-FFF2-40B4-BE49-F238E27FC236}">
                <a16:creationId xmlns:a16="http://schemas.microsoft.com/office/drawing/2014/main" id="{43F6C136-F1A4-C740-AA27-78418394DB53}"/>
              </a:ext>
            </a:extLst>
          </p:cNvPr>
          <p:cNvSpPr>
            <a:spLocks noGrp="1"/>
          </p:cNvSpPr>
          <p:nvPr>
            <p:ph type="sldNum" sz="quarter" idx="12"/>
          </p:nvPr>
        </p:nvSpPr>
        <p:spPr/>
        <p:txBody>
          <a:bodyPr/>
          <a:lstStyle/>
          <a:p>
            <a:fld id="{E7921454-9842-364F-AE15-5087F31B435C}" type="slidenum">
              <a:rPr lang="en-US" smtClean="0"/>
              <a:t>24</a:t>
            </a:fld>
            <a:endParaRPr lang="en-US" dirty="0"/>
          </a:p>
        </p:txBody>
      </p:sp>
      <p:pic>
        <p:nvPicPr>
          <p:cNvPr id="5" name="Picture 4">
            <a:extLst>
              <a:ext uri="{FF2B5EF4-FFF2-40B4-BE49-F238E27FC236}">
                <a16:creationId xmlns:a16="http://schemas.microsoft.com/office/drawing/2014/main" id="{A5B48357-CB07-7D4A-8112-6C235E102D55}"/>
              </a:ext>
            </a:extLst>
          </p:cNvPr>
          <p:cNvPicPr>
            <a:picLocks noChangeAspect="1"/>
          </p:cNvPicPr>
          <p:nvPr/>
        </p:nvPicPr>
        <p:blipFill>
          <a:blip r:embed="rId2"/>
          <a:stretch>
            <a:fillRect/>
          </a:stretch>
        </p:blipFill>
        <p:spPr>
          <a:xfrm>
            <a:off x="693540" y="1849821"/>
            <a:ext cx="8177192" cy="3510329"/>
          </a:xfrm>
          <a:prstGeom prst="rect">
            <a:avLst/>
          </a:prstGeom>
        </p:spPr>
      </p:pic>
    </p:spTree>
    <p:extLst>
      <p:ext uri="{BB962C8B-B14F-4D97-AF65-F5344CB8AC3E}">
        <p14:creationId xmlns:p14="http://schemas.microsoft.com/office/powerpoint/2010/main" val="430783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a:t>GPU Computing</a:t>
            </a:r>
            <a:endParaRPr lang="en-US" dirty="0"/>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5120 cores and data streams at 900 GB/s with interconnect of 32 GB/s (PCIe Gen3) or 300 GB/sec (</a:t>
            </a:r>
            <a:r>
              <a:rPr lang="en-US" dirty="0" err="1"/>
              <a:t>NVLink</a:t>
            </a:r>
            <a:r>
              <a:rPr lang="en-US" dirty="0"/>
              <a:t>) and peak 15.7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fontScale="70000" lnSpcReduction="20000"/>
          </a:bodyPr>
          <a:lstStyle/>
          <a:p>
            <a:pPr lvl="0"/>
            <a:r>
              <a:rPr lang="en-US" dirty="0"/>
              <a:t>Shared resources has: 6 GPU Nodes under gpu2 partitions</a:t>
            </a:r>
          </a:p>
          <a:p>
            <a:pPr lvl="0"/>
            <a:r>
              <a:rPr lang="en-US" dirty="0"/>
              <a:t>KICP/AA has 1 GPU node with 2 V100 cards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 NVIDIA V100 based node</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=gpu:1 –-reservation=</a:t>
            </a:r>
            <a:r>
              <a:rPr lang="en-US" sz="2600" dirty="0" err="1">
                <a:latin typeface="Consolas" panose="020B0609020204030204" pitchFamily="49" charset="0"/>
                <a:cs typeface="Consolas" panose="020B0609020204030204" pitchFamily="49" charset="0"/>
              </a:rPr>
              <a:t>kicpworkshop-gpu</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B4FF09D5-CF17-E642-A923-B974124D0A3B}"/>
              </a:ext>
            </a:extLst>
          </p:cNvPr>
          <p:cNvPicPr>
            <a:picLocks noChangeAspect="1"/>
          </p:cNvPicPr>
          <p:nvPr/>
        </p:nvPicPr>
        <p:blipFill>
          <a:blip r:embed="rId2"/>
          <a:stretch>
            <a:fillRect/>
          </a:stretch>
        </p:blipFill>
        <p:spPr>
          <a:xfrm>
            <a:off x="2051094" y="2353800"/>
            <a:ext cx="5041811" cy="2697052"/>
          </a:xfrm>
          <a:prstGeom prst="rect">
            <a:avLst/>
          </a:prstGeom>
        </p:spPr>
      </p:pic>
    </p:spTree>
    <p:extLst>
      <p:ext uri="{BB962C8B-B14F-4D97-AF65-F5344CB8AC3E}">
        <p14:creationId xmlns:p14="http://schemas.microsoft.com/office/powerpoint/2010/main" val="2649673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28</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20911"/>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rotWithShape="1">
          <a:blip r:embed="rId2"/>
          <a:srcRect l="4591" t="13339" r="4098" b="13117"/>
          <a:stretch/>
        </p:blipFill>
        <p:spPr>
          <a:xfrm>
            <a:off x="727840" y="1459928"/>
            <a:ext cx="7916201" cy="3938144"/>
          </a:xfrm>
          <a:prstGeom prst="rect">
            <a:avLst/>
          </a:prstGeom>
        </p:spPr>
      </p:pic>
    </p:spTree>
    <p:extLst>
      <p:ext uri="{BB962C8B-B14F-4D97-AF65-F5344CB8AC3E}">
        <p14:creationId xmlns:p14="http://schemas.microsoft.com/office/powerpoint/2010/main" val="1205599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48A-980A-734C-A9B6-AA2B83012D58}"/>
              </a:ext>
            </a:extLst>
          </p:cNvPr>
          <p:cNvSpPr>
            <a:spLocks noGrp="1"/>
          </p:cNvSpPr>
          <p:nvPr>
            <p:ph type="title"/>
          </p:nvPr>
        </p:nvSpPr>
        <p:spPr/>
        <p:txBody>
          <a:bodyPr/>
          <a:lstStyle/>
          <a:p>
            <a:r>
              <a:rPr lang="en-US"/>
              <a:t>Threads vs Block</a:t>
            </a:r>
            <a:endParaRPr lang="en-US" dirty="0"/>
          </a:p>
        </p:txBody>
      </p:sp>
      <p:sp>
        <p:nvSpPr>
          <p:cNvPr id="4" name="Slide Number Placeholder 3">
            <a:extLst>
              <a:ext uri="{FF2B5EF4-FFF2-40B4-BE49-F238E27FC236}">
                <a16:creationId xmlns:a16="http://schemas.microsoft.com/office/drawing/2014/main" id="{39F0ADF8-26E4-7F4C-A1DE-54506496BDE2}"/>
              </a:ext>
            </a:extLst>
          </p:cNvPr>
          <p:cNvSpPr>
            <a:spLocks noGrp="1"/>
          </p:cNvSpPr>
          <p:nvPr>
            <p:ph type="sldNum" sz="quarter" idx="12"/>
          </p:nvPr>
        </p:nvSpPr>
        <p:spPr/>
        <p:txBody>
          <a:bodyPr/>
          <a:lstStyle/>
          <a:p>
            <a:fld id="{E7921454-9842-364F-AE15-5087F31B435C}" type="slidenum">
              <a:rPr lang="en-US" smtClean="0"/>
              <a:t>29</a:t>
            </a:fld>
            <a:endParaRPr lang="en-US" dirty="0"/>
          </a:p>
        </p:txBody>
      </p:sp>
      <p:pic>
        <p:nvPicPr>
          <p:cNvPr id="5" name="Picture 4">
            <a:extLst>
              <a:ext uri="{FF2B5EF4-FFF2-40B4-BE49-F238E27FC236}">
                <a16:creationId xmlns:a16="http://schemas.microsoft.com/office/drawing/2014/main" id="{24A3752E-8AB6-334E-A06E-486080E08174}"/>
              </a:ext>
            </a:extLst>
          </p:cNvPr>
          <p:cNvPicPr>
            <a:picLocks noChangeAspect="1"/>
          </p:cNvPicPr>
          <p:nvPr/>
        </p:nvPicPr>
        <p:blipFill>
          <a:blip r:embed="rId2"/>
          <a:stretch>
            <a:fillRect/>
          </a:stretch>
        </p:blipFill>
        <p:spPr>
          <a:xfrm>
            <a:off x="534320" y="2075517"/>
            <a:ext cx="7783517" cy="2150345"/>
          </a:xfrm>
          <a:prstGeom prst="rect">
            <a:avLst/>
          </a:prstGeom>
        </p:spPr>
      </p:pic>
      <p:sp>
        <p:nvSpPr>
          <p:cNvPr id="6" name="TextBox 5">
            <a:extLst>
              <a:ext uri="{FF2B5EF4-FFF2-40B4-BE49-F238E27FC236}">
                <a16:creationId xmlns:a16="http://schemas.microsoft.com/office/drawing/2014/main" id="{EB5A9BB6-3D94-0942-97F7-2D835A8C1B76}"/>
              </a:ext>
            </a:extLst>
          </p:cNvPr>
          <p:cNvSpPr txBox="1"/>
          <p:nvPr/>
        </p:nvSpPr>
        <p:spPr>
          <a:xfrm>
            <a:off x="847183" y="4506276"/>
            <a:ext cx="6394033" cy="1569660"/>
          </a:xfrm>
          <a:prstGeom prst="rect">
            <a:avLst/>
          </a:prstGeom>
          <a:noFill/>
        </p:spPr>
        <p:txBody>
          <a:bodyPr wrap="square" rtlCol="0">
            <a:spAutoFit/>
          </a:bodyPr>
          <a:lstStyle/>
          <a:p>
            <a:r>
              <a:rPr lang="en-US" sz="2400"/>
              <a:t>Hands on training exercise: </a:t>
            </a:r>
          </a:p>
          <a:p>
            <a:pPr marL="800100" lvl="1" indent="-342900">
              <a:buAutoNum type="arabicPeriod"/>
            </a:pPr>
            <a:r>
              <a:rPr lang="en-US" sz="2400"/>
              <a:t>Allocate data on GPU</a:t>
            </a:r>
          </a:p>
          <a:p>
            <a:pPr marL="800100" lvl="1" indent="-342900">
              <a:buAutoNum type="arabicPeriod"/>
            </a:pPr>
            <a:r>
              <a:rPr lang="en-US" sz="2400"/>
              <a:t>Add two vectors</a:t>
            </a:r>
          </a:p>
          <a:p>
            <a:pPr marL="800100" lvl="1" indent="-342900">
              <a:buAutoNum type="arabicPeriod"/>
            </a:pPr>
            <a:r>
              <a:rPr lang="en-US" sz="2400"/>
              <a:t>Device Query</a:t>
            </a:r>
            <a:endParaRPr lang="en-US" sz="2400" dirty="0"/>
          </a:p>
        </p:txBody>
      </p:sp>
    </p:spTree>
    <p:extLst>
      <p:ext uri="{BB962C8B-B14F-4D97-AF65-F5344CB8AC3E}">
        <p14:creationId xmlns:p14="http://schemas.microsoft.com/office/powerpoint/2010/main" val="1245836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44E9F8-2B47-A046-AF06-75651210CD8E}"/>
              </a:ext>
            </a:extLst>
          </p:cNvPr>
          <p:cNvSpPr>
            <a:spLocks noGrp="1"/>
          </p:cNvSpPr>
          <p:nvPr>
            <p:ph type="sldNum" sz="quarter" idx="12"/>
          </p:nvPr>
        </p:nvSpPr>
        <p:spPr/>
        <p:txBody>
          <a:bodyPr/>
          <a:lstStyle/>
          <a:p>
            <a:fld id="{E7921454-9842-364F-AE15-5087F31B435C}" type="slidenum">
              <a:rPr lang="en-US" smtClean="0"/>
              <a:t>30</a:t>
            </a:fld>
            <a:endParaRPr lang="en-US" dirty="0"/>
          </a:p>
        </p:txBody>
      </p:sp>
      <p:pic>
        <p:nvPicPr>
          <p:cNvPr id="5" name="Picture 4">
            <a:extLst>
              <a:ext uri="{FF2B5EF4-FFF2-40B4-BE49-F238E27FC236}">
                <a16:creationId xmlns:a16="http://schemas.microsoft.com/office/drawing/2014/main" id="{C318EC9D-C43F-0B4B-B78B-20F036E3CB56}"/>
              </a:ext>
            </a:extLst>
          </p:cNvPr>
          <p:cNvPicPr>
            <a:picLocks noChangeAspect="1"/>
          </p:cNvPicPr>
          <p:nvPr/>
        </p:nvPicPr>
        <p:blipFill>
          <a:blip r:embed="rId2"/>
          <a:stretch>
            <a:fillRect/>
          </a:stretch>
        </p:blipFill>
        <p:spPr>
          <a:xfrm>
            <a:off x="492503" y="1187668"/>
            <a:ext cx="8378228" cy="5002999"/>
          </a:xfrm>
          <a:prstGeom prst="rect">
            <a:avLst/>
          </a:prstGeom>
        </p:spPr>
      </p:pic>
      <p:sp>
        <p:nvSpPr>
          <p:cNvPr id="6" name="Title 1">
            <a:extLst>
              <a:ext uri="{FF2B5EF4-FFF2-40B4-BE49-F238E27FC236}">
                <a16:creationId xmlns:a16="http://schemas.microsoft.com/office/drawing/2014/main" id="{07546582-43B6-AE46-B27C-0A44168C4FD6}"/>
              </a:ext>
            </a:extLst>
          </p:cNvPr>
          <p:cNvSpPr>
            <a:spLocks noGrp="1"/>
          </p:cNvSpPr>
          <p:nvPr>
            <p:ph type="title"/>
          </p:nvPr>
        </p:nvSpPr>
        <p:spPr>
          <a:xfrm>
            <a:off x="457200" y="148196"/>
            <a:ext cx="8229600" cy="1143000"/>
          </a:xfrm>
        </p:spPr>
        <p:txBody>
          <a:bodyPr/>
          <a:lstStyle/>
          <a:p>
            <a:r>
              <a:rPr lang="en-US" dirty="0"/>
              <a:t>GPU Roof-line model</a:t>
            </a:r>
          </a:p>
        </p:txBody>
      </p:sp>
    </p:spTree>
    <p:extLst>
      <p:ext uri="{BB962C8B-B14F-4D97-AF65-F5344CB8AC3E}">
        <p14:creationId xmlns:p14="http://schemas.microsoft.com/office/powerpoint/2010/main" val="47257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228600" y="1973506"/>
            <a:ext cx="6592820" cy="4609856"/>
          </a:xfrm>
          <a:prstGeom prst="rect">
            <a:avLst/>
          </a:prstGeom>
        </p:spPr>
        <p:txBody>
          <a:bodyPr vert="horz" lIns="91440" tIns="45720" rIns="91440" bIns="45720" rtlCol="0">
            <a:normAutofit fontScale="4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9002" y="4885627"/>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894" y="3550066"/>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3733" y="3680635"/>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3110" y="2460247"/>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8016" y="3511594"/>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5720" y="4862301"/>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920446" y="2400797"/>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96461" y="3511594"/>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34884" y="257148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20" name="Title 1">
            <a:extLst>
              <a:ext uri="{FF2B5EF4-FFF2-40B4-BE49-F238E27FC236}">
                <a16:creationId xmlns:a16="http://schemas.microsoft.com/office/drawing/2014/main" id="{6EEEAC07-3C8C-9E42-A548-E8076A464EBE}"/>
              </a:ext>
            </a:extLst>
          </p:cNvPr>
          <p:cNvSpPr>
            <a:spLocks noGrp="1"/>
          </p:cNvSpPr>
          <p:nvPr>
            <p:ph type="title"/>
          </p:nvPr>
        </p:nvSpPr>
        <p:spPr>
          <a:xfrm>
            <a:off x="461549" y="738127"/>
            <a:ext cx="8229600" cy="664418"/>
          </a:xfrm>
        </p:spPr>
        <p:txBody>
          <a:bodyPr>
            <a:normAutofit fontScale="90000"/>
          </a:bodyPr>
          <a:lstStyle/>
          <a:p>
            <a:br>
              <a:rPr lang="en-US" sz="3600" dirty="0">
                <a:solidFill>
                  <a:srgbClr val="0000FF"/>
                </a:solidFill>
                <a:latin typeface="Palatino Linotype"/>
                <a:cs typeface="Palatino Linotype"/>
              </a:rPr>
            </a:br>
            <a:r>
              <a:rPr lang="en-US" sz="2700" b="1" dirty="0">
                <a:solidFill>
                  <a:schemeClr val="tx1">
                    <a:lumMod val="95000"/>
                    <a:lumOff val="5000"/>
                  </a:schemeClr>
                </a:solidFill>
                <a:latin typeface="+mn-lt"/>
                <a:cs typeface="Palatino Linotype"/>
              </a:rPr>
              <a:t>18 Commercial and 186 Publicly available software are installed and maintained at RCC (341 different modules)</a:t>
            </a:r>
          </a:p>
        </p:txBody>
      </p:sp>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a:xfrm>
            <a:off x="457200" y="1600200"/>
            <a:ext cx="8686800" cy="4525963"/>
          </a:xfrm>
        </p:spPr>
        <p:txBody>
          <a:bodyPr>
            <a:normAutofit fontScale="62500" lnSpcReduction="20000"/>
          </a:bodyPr>
          <a:lstStyle/>
          <a:p>
            <a:r>
              <a:rPr lang="en-US" dirty="0"/>
              <a:t>To create an interactive job with one core and 1GB of memory for 1 hour:</a:t>
            </a:r>
          </a:p>
          <a:p>
            <a:pPr lvl="1"/>
            <a:r>
              <a:rPr lang="en-US" dirty="0"/>
              <a:t>Login to midway2.rcc.uchicago.edu</a:t>
            </a:r>
          </a:p>
          <a:p>
            <a:r>
              <a:rPr lang="en-US" dirty="0"/>
              <a:t>Run </a:t>
            </a:r>
            <a:r>
              <a:rPr lang="en-US" dirty="0">
                <a:latin typeface="Consolas" panose="020B0609020204030204" pitchFamily="49" charset="0"/>
                <a:cs typeface="Consolas" panose="020B0609020204030204" pitchFamily="49" charset="0"/>
              </a:rPr>
              <a:t>git clone </a:t>
            </a:r>
            <a:r>
              <a:rPr lang="en-US" dirty="0">
                <a:latin typeface="Consolas" panose="020B0609020204030204" pitchFamily="49" charset="0"/>
                <a:cs typeface="Consolas" panose="020B0609020204030204" pitchFamily="49" charset="0"/>
                <a:hlinkClick r:id="rId2"/>
              </a:rPr>
              <a:t>https://github.com/rcc-uchicago/rcc-kicp.git</a:t>
            </a:r>
            <a:r>
              <a:rPr lang="en-US" u="sng" dirty="0">
                <a:latin typeface="Consolas" panose="020B0609020204030204" pitchFamily="49" charset="0"/>
                <a:cs typeface="Consolas" panose="020B0609020204030204" pitchFamily="49" charset="0"/>
                <a:hlinkClick r:id="rId2"/>
              </a:rPr>
              <a:t> </a:t>
            </a:r>
            <a:endParaRPr lang="en-US" u="sng" dirty="0">
              <a:latin typeface="Consolas" panose="020B0609020204030204" pitchFamily="49" charset="0"/>
              <a:cs typeface="Consolas" panose="020B0609020204030204" pitchFamily="49" charset="0"/>
            </a:endParaRPr>
          </a:p>
          <a:p>
            <a:endParaRPr lang="en-US" u="sng" dirty="0">
              <a:latin typeface="Consolas" panose="020B0609020204030204" pitchFamily="49" charset="0"/>
              <a:cs typeface="Consolas" panose="020B0609020204030204" pitchFamily="49" charset="0"/>
            </a:endParaRPr>
          </a:p>
          <a:p>
            <a:r>
              <a:rPr lang="en-US" sz="3800" dirty="0"/>
              <a:t>Run cd </a:t>
            </a:r>
            <a:r>
              <a:rPr lang="en-US" sz="3800" dirty="0" err="1"/>
              <a:t>rcc-kicp</a:t>
            </a:r>
            <a:r>
              <a:rPr lang="en-US" sz="3800" dirty="0"/>
              <a:t>/Session_2a_Ex</a:t>
            </a:r>
          </a:p>
          <a:p>
            <a:r>
              <a:rPr lang="en-US" sz="3800" dirty="0"/>
              <a:t>Then, run the following command:</a:t>
            </a:r>
          </a:p>
          <a:p>
            <a:pPr marL="457200" lvl="1" indent="0">
              <a:buNone/>
            </a:pPr>
            <a:r>
              <a:rPr lang="en-US" sz="3400" dirty="0">
                <a:latin typeface="Consolas" panose="020B0609020204030204" pitchFamily="49" charset="0"/>
                <a:cs typeface="Consolas" panose="020B0609020204030204" pitchFamily="49" charset="0"/>
              </a:rPr>
              <a:t> </a:t>
            </a:r>
            <a:r>
              <a:rPr lang="en-US" sz="3200" dirty="0" err="1">
                <a:latin typeface="Consolas" panose="020B0609020204030204" pitchFamily="49" charset="0"/>
                <a:cs typeface="Consolas" panose="020B0609020204030204" pitchFamily="49" charset="0"/>
              </a:rPr>
              <a:t>sinteractive</a:t>
            </a:r>
            <a:r>
              <a:rPr lang="en-US" sz="3200" dirty="0">
                <a:latin typeface="Consolas" panose="020B0609020204030204" pitchFamily="49" charset="0"/>
                <a:cs typeface="Consolas" panose="020B0609020204030204" pitchFamily="49" charset="0"/>
              </a:rPr>
              <a:t> --time=01:00:00 --nodes=1</a:t>
            </a:r>
          </a:p>
          <a:p>
            <a:pPr marL="0" indent="0">
              <a:buNone/>
            </a:pP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=2 --mem-per-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=1000</a:t>
            </a:r>
          </a:p>
          <a:p>
            <a:pPr marL="0" indent="0">
              <a:buNone/>
            </a:pPr>
            <a:r>
              <a:rPr lang="en-US" dirty="0">
                <a:latin typeface="Consolas" panose="020B0609020204030204" pitchFamily="49" charset="0"/>
                <a:cs typeface="Consolas" panose="020B0609020204030204" pitchFamily="49" charset="0"/>
              </a:rPr>
              <a:t>	--reservation=</a:t>
            </a:r>
            <a:r>
              <a:rPr lang="en-US" dirty="0" err="1">
                <a:latin typeface="Consolas" panose="020B0609020204030204" pitchFamily="49" charset="0"/>
                <a:cs typeface="Consolas" panose="020B0609020204030204" pitchFamily="49" charset="0"/>
              </a:rPr>
              <a:t>kicpworkshop-cpu</a:t>
            </a:r>
            <a:endParaRPr lang="en-US" dirty="0">
              <a:latin typeface="Consolas" panose="020B0609020204030204" pitchFamily="49" charset="0"/>
              <a:cs typeface="Consolas" panose="020B0609020204030204" pitchFamily="49" charset="0"/>
            </a:endParaRPr>
          </a:p>
          <a:p>
            <a:pPr marL="0" indent="0">
              <a:buNone/>
            </a:pPr>
            <a:endParaRPr lang="en-US" sz="3800" dirty="0">
              <a:latin typeface="Consolas" panose="020B0609020204030204" pitchFamily="49" charset="0"/>
              <a:cs typeface="Consolas" panose="020B0609020204030204" pitchFamily="49" charset="0"/>
            </a:endParaRPr>
          </a:p>
          <a:p>
            <a:r>
              <a:rPr lang="en-US" sz="3800" dirty="0"/>
              <a:t>Once you get the prompt, run:</a:t>
            </a:r>
          </a:p>
          <a:p>
            <a:pPr lvl="1" indent="0">
              <a:buNone/>
            </a:pPr>
            <a:r>
              <a:rPr lang="en-US" sz="3200" dirty="0">
                <a:latin typeface="Consolas" panose="020B0609020204030204" pitchFamily="49" charset="0"/>
                <a:cs typeface="Consolas" panose="020B0609020204030204" pitchFamily="49" charset="0"/>
              </a:rPr>
              <a:t>module load python</a:t>
            </a:r>
          </a:p>
          <a:p>
            <a:pPr lvl="1" indent="0">
              <a:buNone/>
            </a:pPr>
            <a:r>
              <a:rPr lang="en-US" sz="3200"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6</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--mem-per-cpu=2000M</a:t>
            </a:r>
          </a:p>
          <a:p>
            <a:pPr marL="800100" lvl="2" indent="0">
              <a:buNone/>
            </a:pPr>
            <a:r>
              <a:rPr lang="en-US" dirty="0"/>
              <a:t>#SBATCH --partition=</a:t>
            </a:r>
            <a:r>
              <a:rPr lang="en-US" dirty="0" err="1"/>
              <a:t>broadwl</a:t>
            </a:r>
            <a:endParaRPr lang="en-US" dirty="0"/>
          </a:p>
          <a:p>
            <a:pPr marL="800100" lvl="2" indent="0">
              <a:buNone/>
            </a:pPr>
            <a:r>
              <a:rPr lang="en-US" dirty="0"/>
              <a:t>#SBATCH --reservation=</a:t>
            </a:r>
            <a:r>
              <a:rPr lang="en-US" dirty="0" err="1"/>
              <a:t>kicpworkshop-cpu</a:t>
            </a:r>
            <a:endParaRPr lang="en-US" dirty="0"/>
          </a:p>
          <a:p>
            <a:pPr marL="800100" lvl="2" indent="0">
              <a:buNone/>
            </a:pPr>
            <a:r>
              <a:rPr lang="en-US" dirty="0"/>
              <a:t>#SBATCH --time=00:30:00</a:t>
            </a:r>
          </a:p>
          <a:p>
            <a:pPr marL="800100" lvl="2" indent="0">
              <a:buNone/>
            </a:pPr>
            <a:r>
              <a:rPr lang="en-US" dirty="0"/>
              <a:t>module load python</a:t>
            </a:r>
          </a:p>
          <a:p>
            <a:pPr marL="800100" lvl="2" indent="0">
              <a:buNone/>
            </a:pPr>
            <a:r>
              <a:rPr lang="en-US" dirty="0"/>
              <a:t>python </a:t>
            </a:r>
            <a:r>
              <a:rPr lang="en-US" dirty="0" err="1"/>
              <a:t>hello_world.py</a:t>
            </a:r>
            <a:endParaRPr lang="en-US" dirty="0"/>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5849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34585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11738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9</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645424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21681</TotalTime>
  <Words>1974</Words>
  <Application>Microsoft Macintosh PowerPoint</Application>
  <PresentationFormat>On-screen Show (4:3)</PresentationFormat>
  <Paragraphs>384</Paragraphs>
  <Slides>30</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CMSY8</vt:lpstr>
      <vt:lpstr>Consolas</vt:lpstr>
      <vt:lpstr>Courier</vt:lpstr>
      <vt:lpstr>Helvetica</vt:lpstr>
      <vt:lpstr>NimbusSanL</vt:lpstr>
      <vt:lpstr>Palatino Linotype</vt:lpstr>
      <vt:lpstr>Times New Roman</vt:lpstr>
      <vt:lpstr>Office Theme</vt:lpstr>
      <vt:lpstr>PowerPoint Presentation</vt:lpstr>
      <vt:lpstr>Overview</vt:lpstr>
      <vt:lpstr>PowerPoint Presentation</vt:lpstr>
      <vt:lpstr> 18 Commercial and 186 Publicly available software are installed and maintained at RCC (341 different modules)</vt:lpstr>
      <vt:lpstr>PowerPoint Presentation</vt:lpstr>
      <vt:lpstr>Running Interactive jobs</vt:lpstr>
      <vt:lpstr>Running batch jobs using a Submission Script</vt:lpstr>
      <vt:lpstr>Compilers @ RCC </vt:lpstr>
      <vt:lpstr>MPI Libraries @ RCC </vt:lpstr>
      <vt:lpstr>Compiling programs @ RCC</vt:lpstr>
      <vt:lpstr>Running codes @RCC</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Latency vs Throughput</vt:lpstr>
      <vt:lpstr>GPU Computing</vt:lpstr>
      <vt:lpstr>GPU Computing</vt:lpstr>
      <vt:lpstr>GPU Computing- Hands On</vt:lpstr>
      <vt:lpstr>GPU Computing- Hands On</vt:lpstr>
      <vt:lpstr>Threads vs Block</vt:lpstr>
      <vt:lpstr>GPU Roof-line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353</cp:revision>
  <cp:lastPrinted>2019-10-15T18:29:41Z</cp:lastPrinted>
  <dcterms:created xsi:type="dcterms:W3CDTF">2012-07-22T03:59:15Z</dcterms:created>
  <dcterms:modified xsi:type="dcterms:W3CDTF">2020-01-29T22:34:02Z</dcterms:modified>
</cp:coreProperties>
</file>